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394" r:id="rId3"/>
    <p:sldId id="395" r:id="rId4"/>
    <p:sldId id="770" r:id="rId5"/>
    <p:sldId id="773" r:id="rId6"/>
    <p:sldId id="780" r:id="rId7"/>
    <p:sldId id="781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06" r:id="rId26"/>
    <p:sldId id="807" r:id="rId27"/>
    <p:sldId id="808" r:id="rId28"/>
    <p:sldId id="809" r:id="rId29"/>
    <p:sldId id="810" r:id="rId30"/>
    <p:sldId id="811" r:id="rId31"/>
    <p:sldId id="782" r:id="rId32"/>
    <p:sldId id="784" r:id="rId33"/>
    <p:sldId id="785" r:id="rId34"/>
    <p:sldId id="786" r:id="rId35"/>
    <p:sldId id="787" r:id="rId36"/>
    <p:sldId id="825" r:id="rId37"/>
    <p:sldId id="774" r:id="rId38"/>
    <p:sldId id="830" r:id="rId39"/>
    <p:sldId id="831" r:id="rId40"/>
    <p:sldId id="832" r:id="rId41"/>
    <p:sldId id="833" r:id="rId42"/>
    <p:sldId id="834" r:id="rId43"/>
    <p:sldId id="835" r:id="rId44"/>
    <p:sldId id="826" r:id="rId45"/>
    <p:sldId id="827" r:id="rId46"/>
    <p:sldId id="828" r:id="rId47"/>
    <p:sldId id="829" r:id="rId48"/>
    <p:sldId id="812" r:id="rId49"/>
    <p:sldId id="813" r:id="rId50"/>
    <p:sldId id="814" r:id="rId51"/>
    <p:sldId id="815" r:id="rId52"/>
    <p:sldId id="816" r:id="rId53"/>
    <p:sldId id="817" r:id="rId54"/>
    <p:sldId id="818" r:id="rId55"/>
    <p:sldId id="508" r:id="rId56"/>
    <p:sldId id="579" r:id="rId57"/>
    <p:sldId id="580" r:id="rId58"/>
    <p:sldId id="581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  <p14:sldId id="770"/>
          </p14:sldIdLst>
        </p14:section>
        <p14:section name="Knapsack" id="{BD395565-AFFA-4BEA-B84F-1DF1F4012D40}">
          <p14:sldIdLst>
            <p14:sldId id="773"/>
            <p14:sldId id="780"/>
            <p14:sldId id="781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782"/>
            <p14:sldId id="784"/>
            <p14:sldId id="785"/>
            <p14:sldId id="786"/>
            <p14:sldId id="787"/>
          </p14:sldIdLst>
        </p14:section>
        <p14:section name="Subset Sum" id="{3420674C-3045-4E4C-AEE5-E63C993DBE03}">
          <p14:sldIdLst>
            <p14:sldId id="825"/>
            <p14:sldId id="774"/>
            <p14:sldId id="830"/>
            <p14:sldId id="831"/>
            <p14:sldId id="832"/>
            <p14:sldId id="833"/>
            <p14:sldId id="834"/>
            <p14:sldId id="835"/>
            <p14:sldId id="826"/>
            <p14:sldId id="827"/>
            <p14:sldId id="828"/>
            <p14:sldId id="829"/>
          </p14:sldIdLst>
        </p14:section>
        <p14:section name="Longest Common Subsequence" id="{9BBC4724-8A8B-4D0F-88FD-2FF833AF13A0}">
          <p14:sldIdLst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ummary" id="{6ED557E3-EA6A-4240-9233-91A2DCF57116}">
          <p14:sldIdLst>
            <p14:sldId id="508"/>
            <p14:sldId id="579"/>
            <p14:sldId id="580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0097CC"/>
    <a:srgbClr val="FF9933"/>
    <a:srgbClr val="FFA72A"/>
    <a:srgbClr val="FFF0D9"/>
    <a:srgbClr val="F0F5FA"/>
    <a:srgbClr val="1A8AFA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52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2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2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DAC7-E9CA-4FE0-974A-2EB88A093CD9}" type="datetime1">
              <a:rPr lang="en-US" smtClean="0"/>
              <a:t>7/19/2017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E1C9-89D8-4445-8AFE-BF16CB8807D1}" type="datetime1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svg"/><Relationship Id="rId5" Type="http://schemas.openxmlformats.org/officeDocument/2006/relationships/image" Target="../media/image22.png"/><Relationship Id="rId1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Relationship Id="rId1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Solving Optimization Problems with Dynamic Programming Part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740730" y="4005822"/>
            <a:ext cx="55496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DP</a:t>
            </a:r>
          </a:p>
        </p:txBody>
      </p:sp>
      <p:pic>
        <p:nvPicPr>
          <p:cNvPr id="13" name="Picture 12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761BE-9380-4C44-9C68-791B9CCAB9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3911813"/>
            <a:ext cx="1828800" cy="21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8955" y="3505200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497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282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dirty="0">
                <a:solidFill>
                  <a:srgbClr val="0097CC"/>
                </a:solidFill>
              </a:rPr>
              <a:t>max(</a:t>
            </a:r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>
                <a:solidFill>
                  <a:srgbClr val="0097CC"/>
                </a:solidFill>
              </a:rPr>
              <a:t>, </a:t>
            </a:r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>
                <a:solidFill>
                  <a:srgbClr val="0097CC"/>
                </a:solidFill>
              </a:rPr>
              <a:t>)</a:t>
            </a:r>
            <a:endParaRPr lang="bg-BG" dirty="0">
              <a:solidFill>
                <a:srgbClr val="0097CC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A535D9-BBF9-4517-8F93-5C2CC9152290}"/>
              </a:ext>
            </a:extLst>
          </p:cNvPr>
          <p:cNvSpPr/>
          <p:nvPr/>
        </p:nvSpPr>
        <p:spPr>
          <a:xfrm>
            <a:off x="8948955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1361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25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8955" y="3505200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3768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 = 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48955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E21AB970-EAA4-42E0-B5E2-375D5CC2C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2" y="4814408"/>
            <a:ext cx="2496086" cy="457798"/>
          </a:xfrm>
          <a:prstGeom prst="wedgeRoundRectCallout">
            <a:avLst>
              <a:gd name="adj1" fmla="val -62941"/>
              <a:gd name="adj2" fmla="val -21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Weight &gt; Capacity</a:t>
            </a:r>
          </a:p>
        </p:txBody>
      </p:sp>
    </p:spTree>
    <p:extLst>
      <p:ext uri="{BB962C8B-B14F-4D97-AF65-F5344CB8AC3E}">
        <p14:creationId xmlns:p14="http://schemas.microsoft.com/office/powerpoint/2010/main" val="284577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1046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7278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7278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FD381B-141F-498C-B3C3-6BED5898E1F3}"/>
              </a:ext>
            </a:extLst>
          </p:cNvPr>
          <p:cNvSpPr/>
          <p:nvPr/>
        </p:nvSpPr>
        <p:spPr>
          <a:xfrm>
            <a:off x="8387059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B7CCF6FC-8048-45E9-B529-BFDAAC240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7087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69314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69314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847652-031B-4E94-A84F-8A391E2021D7}"/>
              </a:ext>
            </a:extLst>
          </p:cNvPr>
          <p:cNvSpPr/>
          <p:nvPr/>
        </p:nvSpPr>
        <p:spPr>
          <a:xfrm>
            <a:off x="8945815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528FB277-8282-4C26-9E7E-A9AD735BF2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EFD4FEE0-3977-41EA-8EB2-58D658AAE8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572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30031" y="352452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30031" y="4225015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847652-031B-4E94-A84F-8A391E2021D7}"/>
              </a:ext>
            </a:extLst>
          </p:cNvPr>
          <p:cNvSpPr/>
          <p:nvPr/>
        </p:nvSpPr>
        <p:spPr>
          <a:xfrm>
            <a:off x="9506532" y="3515897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BD72AAA4-53B2-44F7-8B7F-A5FE97F0A9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A268756C-9B12-4A72-93CA-C01B17FFA3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6861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46669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46669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CD74AAEC-9BC8-484A-A2A0-6CE8910F7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FC3E1671-3979-4FFE-A012-A823140143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0725BD1E-B5E5-462E-9D48-085B91B5E7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68D680C7-49CF-4C0C-9E31-5A7DD58CD5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61068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6160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6160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3494262-A95B-48D9-9804-E72EBD18BA5A}"/>
              </a:ext>
            </a:extLst>
          </p:cNvPr>
          <p:cNvSpPr/>
          <p:nvPr/>
        </p:nvSpPr>
        <p:spPr>
          <a:xfrm>
            <a:off x="8388057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272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26961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66419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66419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948316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32926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41515" y="4225015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41515" y="4932471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9523412" y="4218783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38023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8953279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8953279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379467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E11BBF1E-ABB8-4932-BD1C-F0E9E2D1F6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7596314"/>
                  </p:ext>
                </p:extLst>
              </p:nvPr>
            </p:nvGraphicFramePr>
            <p:xfrm>
              <a:off x="956346" y="1447799"/>
              <a:ext cx="4147466" cy="2333557"/>
            </p:xfrm>
            <a:graphic>
              <a:graphicData uri="http://schemas.microsoft.com/office/powerpoint/2016/sectionzoom">
                <psez:sectionZm>
                  <psez:sectionZmObj sectionId="{BD395565-AFFA-4BEA-B84F-1DF1F4012D40}">
                    <psez:zmPr id="{897C4D3D-F203-417F-8DC4-EE322E9CF3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6" cy="23335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11BBF1E-ABB8-4932-BD1C-F0E9E2D1F6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346" y="1447799"/>
                <a:ext cx="4147466" cy="23335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87E83F9-EF94-441B-B4CF-5FD28409C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9053243"/>
                  </p:ext>
                </p:extLst>
              </p:nvPr>
            </p:nvGraphicFramePr>
            <p:xfrm>
              <a:off x="6932612" y="1447800"/>
              <a:ext cx="4147466" cy="2333557"/>
            </p:xfrm>
            <a:graphic>
              <a:graphicData uri="http://schemas.microsoft.com/office/powerpoint/2016/sectionzoom">
                <psez:sectionZm>
                  <psez:sectionZmObj sectionId="{3420674C-3045-4E4C-AEE5-E63C993DBE03}">
                    <psez:zmPr id="{941270B8-EF62-4EF4-9300-72D62C3700F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6" cy="23335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87E83F9-EF94-441B-B4CF-5FD28409C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2612" y="1447800"/>
                <a:ext cx="4147466" cy="23335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14C5C8BD-17EE-4AC5-B764-88649CC32A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854016"/>
                  </p:ext>
                </p:extLst>
              </p:nvPr>
            </p:nvGraphicFramePr>
            <p:xfrm>
              <a:off x="3960812" y="4078034"/>
              <a:ext cx="4147467" cy="2333558"/>
            </p:xfrm>
            <a:graphic>
              <a:graphicData uri="http://schemas.microsoft.com/office/powerpoint/2016/sectionzoom">
                <psez:sectionZm>
                  <psez:sectionZmObj sectionId="{9BBC4724-8A8B-4D0F-88FD-2FF833AF13A0}">
                    <psez:zmPr id="{9A7FE230-10A9-4836-9528-5DA45FE1A171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7467" cy="23335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4C5C8BD-17EE-4AC5-B764-88649CC32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0812" y="4078034"/>
                <a:ext cx="4147467" cy="23335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91024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9504876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9504876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8931064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2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42210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074703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074703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9500891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50365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EBB7C3-B28E-464D-99C0-57E1A828F1E5}"/>
              </a:ext>
            </a:extLst>
          </p:cNvPr>
          <p:cNvSpPr/>
          <p:nvPr/>
        </p:nvSpPr>
        <p:spPr>
          <a:xfrm>
            <a:off x="10625355" y="4931833"/>
            <a:ext cx="498257" cy="498257"/>
          </a:xfrm>
          <a:prstGeom prst="ellipse">
            <a:avLst/>
          </a:prstGeom>
          <a:noFill/>
          <a:ln w="317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5CDEB-801C-4CAE-95FE-12608662159A}"/>
              </a:ext>
            </a:extLst>
          </p:cNvPr>
          <p:cNvSpPr txBox="1"/>
          <p:nvPr/>
        </p:nvSpPr>
        <p:spPr>
          <a:xfrm>
            <a:off x="379412" y="3429000"/>
            <a:ext cx="380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747"/>
                </a:solidFill>
              </a:rPr>
              <a:t>Excluding</a:t>
            </a:r>
            <a:r>
              <a:rPr lang="en-US" dirty="0"/>
              <a:t> current item value:</a:t>
            </a:r>
          </a:p>
          <a:p>
            <a:r>
              <a:rPr lang="en-US" dirty="0">
                <a:solidFill>
                  <a:srgbClr val="FF4747"/>
                </a:solidFill>
              </a:rPr>
              <a:t>matrix[index -1][capacity]</a:t>
            </a:r>
            <a:endParaRPr lang="bg-BG" dirty="0">
              <a:solidFill>
                <a:srgbClr val="FF474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5E198-BDC6-4139-B806-730726FF195D}"/>
              </a:ext>
            </a:extLst>
          </p:cNvPr>
          <p:cNvSpPr txBox="1"/>
          <p:nvPr/>
        </p:nvSpPr>
        <p:spPr>
          <a:xfrm>
            <a:off x="379412" y="4350603"/>
            <a:ext cx="5544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Including</a:t>
            </a:r>
            <a:r>
              <a:rPr lang="en-US" dirty="0"/>
              <a:t> current item value: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>
                <a:solidFill>
                  <a:srgbClr val="92D050"/>
                </a:solidFill>
              </a:rPr>
              <a:t> + matrix[index - 1][capacity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>
                <a:solidFill>
                  <a:srgbClr val="92D050"/>
                </a:solidFill>
              </a:rPr>
              <a:t>]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D2003E-CA05-4FEA-A12F-95A7737975D9}"/>
              </a:ext>
            </a:extLst>
          </p:cNvPr>
          <p:cNvSpPr/>
          <p:nvPr/>
        </p:nvSpPr>
        <p:spPr>
          <a:xfrm>
            <a:off x="10625355" y="5639289"/>
            <a:ext cx="498257" cy="498257"/>
          </a:xfrm>
          <a:prstGeom prst="ellipse">
            <a:avLst/>
          </a:prstGeom>
          <a:noFill/>
          <a:ln w="317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D603F7-04E2-4F5B-80FB-861896BFB423}"/>
              </a:ext>
            </a:extLst>
          </p:cNvPr>
          <p:cNvSpPr txBox="1"/>
          <p:nvPr/>
        </p:nvSpPr>
        <p:spPr>
          <a:xfrm>
            <a:off x="374563" y="5275290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Choosing if we are going to take the item</a:t>
            </a:r>
          </a:p>
          <a:p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max(</a:t>
            </a:r>
            <a:r>
              <a:rPr lang="en-US" b="1" noProof="1">
                <a:solidFill>
                  <a:srgbClr val="FF4747"/>
                </a:solidFill>
                <a:latin typeface="Consolas" panose="020B0609020204030204" pitchFamily="49" charset="0"/>
              </a:rPr>
              <a:t>excluding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, </a:t>
            </a:r>
            <a:r>
              <a:rPr lang="en-US" b="1" noProof="1">
                <a:solidFill>
                  <a:srgbClr val="92D050"/>
                </a:solidFill>
                <a:latin typeface="Consolas" panose="020B0609020204030204" pitchFamily="49" charset="0"/>
              </a:rPr>
              <a:t>including</a:t>
            </a:r>
            <a:r>
              <a:rPr lang="en-US" b="1" noProof="1">
                <a:solidFill>
                  <a:srgbClr val="0097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06E3F94-8D61-4FF6-BD7B-E6BDAAF9CF19}"/>
              </a:ext>
            </a:extLst>
          </p:cNvPr>
          <p:cNvSpPr/>
          <p:nvPr/>
        </p:nvSpPr>
        <p:spPr>
          <a:xfrm>
            <a:off x="10051543" y="4927281"/>
            <a:ext cx="498257" cy="498257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0907" y="5880579"/>
            <a:ext cx="370303" cy="3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29647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3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4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3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800" dirty="0"/>
                        <a:t>6</a:t>
                      </a:r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5018" y="4471821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3219" y="4472630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0110" y="447262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707" y="4467912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3674" y="5204426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37" y="520442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4200" y="520442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6801" y="5196609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2430" y="5884952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127" y="5934438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0907" y="5880579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0413" y="5884951"/>
            <a:ext cx="370303" cy="3703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A9F579-E9BE-4F09-98FD-57600E371FA8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9786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6912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6998" y="5695427"/>
            <a:ext cx="370303" cy="3703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85909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673020" y="5631448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71331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0870" y="5035286"/>
            <a:ext cx="362486" cy="362486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051122" y="4940206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01945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1811" y="4265649"/>
            <a:ext cx="370303" cy="370303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1340" y="4854042"/>
            <a:ext cx="585211" cy="585211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B8C517-0704-4A3D-B3FD-14FF23FCE1E9}"/>
              </a:ext>
            </a:extLst>
          </p:cNvPr>
          <p:cNvSpPr/>
          <p:nvPr/>
        </p:nvSpPr>
        <p:spPr>
          <a:xfrm>
            <a:off x="10097833" y="4196667"/>
            <a:ext cx="498257" cy="49825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25580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D7E1A754-75DD-403E-93CC-2272157E5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4285714"/>
            <a:ext cx="362486" cy="36248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4369EF99-9E23-4C98-A10D-91F8DCF6F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260" y="4265649"/>
            <a:ext cx="370303" cy="3703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54FA1243-C5F1-4474-BD6A-25D632BF5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340" y="4131550"/>
            <a:ext cx="679704" cy="679704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7990BACF-00F2-45C0-907A-451ECAD649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2362" y="4265649"/>
            <a:ext cx="370303" cy="370303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3336D31-93BD-4C14-8941-49B810BA7B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8526" y="5038072"/>
            <a:ext cx="362486" cy="362486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092071D2-E410-40E1-B070-BE4B5DF034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035286"/>
            <a:ext cx="362486" cy="362486"/>
          </a:xfrm>
          <a:prstGeom prst="rect">
            <a:avLst/>
          </a:prstGeom>
        </p:spPr>
      </p:pic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39EA024F-B132-4CD6-BA53-1A3151ED5B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31340" y="4854042"/>
            <a:ext cx="585211" cy="585211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9C9F4608-2492-4304-A1CD-0AF1FFA9C6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48" y="5007085"/>
            <a:ext cx="370303" cy="370303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E43F258F-C291-4061-A255-8806926938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8212" y="5695426"/>
            <a:ext cx="370303" cy="370303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CCF55258-B5AD-45B4-9CBC-3334A7083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495" y="5712232"/>
            <a:ext cx="362486" cy="362486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0573488A-B2C9-472B-A206-BFEA4CB0CD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6962" y="5695427"/>
            <a:ext cx="370303" cy="370303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7A5D765C-B9A0-4AC4-9E16-2AFD6DE78A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340" y="5631448"/>
            <a:ext cx="657432" cy="657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611614" y="3499379"/>
            <a:ext cx="2131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Value: 6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14381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FF7493E-9C03-4615-8780-5033E188AC48}"/>
              </a:ext>
            </a:extLst>
          </p:cNvPr>
          <p:cNvSpPr txBox="1"/>
          <p:nvPr/>
        </p:nvSpPr>
        <p:spPr>
          <a:xfrm>
            <a:off x="4243329" y="3423179"/>
            <a:ext cx="2907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Maximum Value: 6</a:t>
            </a:r>
          </a:p>
          <a:p>
            <a:r>
              <a:rPr lang="en-US" sz="2800" dirty="0"/>
              <a:t>With Items: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Total Capacity: 3</a:t>
            </a:r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29" y="1828800"/>
            <a:ext cx="914400" cy="1092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5349341" y="2113644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27" y="4392395"/>
            <a:ext cx="1185453" cy="1185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51" y="4419600"/>
            <a:ext cx="1387849" cy="9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variants are available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take each item at most once / use each item multiple times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/>
              <a:t>Items have integer weights</a:t>
            </a:r>
          </a:p>
          <a:p>
            <a:pPr lvl="2"/>
            <a:r>
              <a:rPr lang="en-US" dirty="0"/>
              <a:t>E</a:t>
            </a:r>
            <a:r>
              <a:rPr lang="en-US" dirty="0">
                <a:sym typeface="Wingdings" panose="05000000000000000000" pitchFamily="2" charset="2"/>
              </a:rPr>
              <a:t>fficient dynamic programming solution exists O(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) where</a:t>
            </a:r>
          </a:p>
          <a:p>
            <a:pPr lvl="3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/>
              <a:t> knapsack problem </a:t>
            </a:r>
            <a:r>
              <a:rPr lang="en-US" dirty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 knapsacks of capacities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…,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Variants</a:t>
            </a:r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– Iterative Implementation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985760"/>
            <a:ext cx="10823574" cy="327204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List&lt;Item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int[,] maxValues = new int[items.Length + 1,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bool[,] itemIncluded = new bool[items.Length + 1,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maxValues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Return the items in the knapsack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– Iterative Implementation (2)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currCapacity = 1; currCapacity &lt;= capacity; currCapacity++)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(items[i].Weight &gt; currCapacity)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valueIncluded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items[i].Value </a:t>
            </a:r>
            <a:b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+ maxValues[i, currCapacity - items[i].Weight];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valueIncluded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maxValues[i, currCapacity])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maxValues[i + 1, currCapacity] = valueIncluded;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itemIncluded[i + 1, currCapacity]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maxValues[i + 1, currCapacity] = maxValues[i, currCapacity];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– Iterative Implementation (3)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478232"/>
            <a:ext cx="10823574" cy="4693968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return the taken items in the knapsack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List&lt;Item&gt; takenItems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items.Length; i &gt; 0; i--)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(!itemIncluded[i, capacity])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 item = items[i - 1];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takenItems.Add(item);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capacity -= item.Weight;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takenItems;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bg-BG" dirty="0"/>
              <a:t>0/1 </a:t>
            </a:r>
            <a:r>
              <a:rPr lang="en-US" dirty="0"/>
              <a:t>Knapsack Problem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47DA9-76DF-4FE8-9E10-5886D44E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6" y="1160420"/>
            <a:ext cx="2300700" cy="2749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DC883-41A4-449F-B62D-188C9761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447800"/>
            <a:ext cx="1524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E9D37-A12A-4A7B-B2EF-FC862C036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28423"/>
            <a:ext cx="2924175" cy="2924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B01BB-714B-41DD-89C4-72A398E1AE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05356"/>
            <a:ext cx="232474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50138C-32E8-4A46-8CC7-1B166A4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DAC02-983F-44CC-B172-EBD5D9FDF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/>
              <a:t>Sum with Limited Coins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E943A-4B32-4B98-BD73-3818EB5F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D9CCB2D1-475A-4C58-9AFF-AAEE86D04AF1}"/>
              </a:ext>
            </a:extLst>
          </p:cNvPr>
          <p:cNvSpPr txBox="1"/>
          <p:nvPr/>
        </p:nvSpPr>
        <p:spPr>
          <a:xfrm>
            <a:off x="2795069" y="1905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C21E14EF-44B6-4080-9A93-A2A44EF121A2}"/>
              </a:ext>
            </a:extLst>
          </p:cNvPr>
          <p:cNvSpPr txBox="1"/>
          <p:nvPr/>
        </p:nvSpPr>
        <p:spPr>
          <a:xfrm>
            <a:off x="3275012" y="3124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6217B7F0-34F6-4577-9ADD-6238D9931E44}"/>
              </a:ext>
            </a:extLst>
          </p:cNvPr>
          <p:cNvSpPr txBox="1"/>
          <p:nvPr/>
        </p:nvSpPr>
        <p:spPr>
          <a:xfrm>
            <a:off x="5277402" y="3514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D40B472B-1F0F-4F22-AD44-14CCF8923187}"/>
              </a:ext>
            </a:extLst>
          </p:cNvPr>
          <p:cNvSpPr txBox="1"/>
          <p:nvPr/>
        </p:nvSpPr>
        <p:spPr>
          <a:xfrm>
            <a:off x="4591602" y="1981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0D130B66-0A54-407B-B2B9-5B639F8C0D06}"/>
              </a:ext>
            </a:extLst>
          </p:cNvPr>
          <p:cNvSpPr txBox="1"/>
          <p:nvPr/>
        </p:nvSpPr>
        <p:spPr>
          <a:xfrm>
            <a:off x="8020602" y="2200275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50</a:t>
            </a:r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  <a:endParaRPr lang="en-US" sz="2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8836BD7A-97D8-4AD5-B31A-9A3F05AA4F62}"/>
              </a:ext>
            </a:extLst>
          </p:cNvPr>
          <p:cNvSpPr txBox="1"/>
          <p:nvPr/>
        </p:nvSpPr>
        <p:spPr>
          <a:xfrm>
            <a:off x="6801402" y="3203792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25¢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3A4577F1-500E-4AD8-A122-F66CDC9502CE}"/>
              </a:ext>
            </a:extLst>
          </p:cNvPr>
          <p:cNvSpPr txBox="1"/>
          <p:nvPr/>
        </p:nvSpPr>
        <p:spPr>
          <a:xfrm>
            <a:off x="6386547" y="1555684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9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37663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Subset sum problem</a:t>
            </a:r>
            <a:r>
              <a:rPr lang="en-US" dirty="0"/>
              <a:t> (zero subset sum problem)</a:t>
            </a:r>
          </a:p>
          <a:p>
            <a:pPr lvl="1"/>
            <a:r>
              <a:rPr lang="en-US" dirty="0"/>
              <a:t>Given a set of integers, find a non-empty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Given a set of integers and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find a subset whose sum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/>
          </a:p>
          <a:p>
            <a:r>
              <a:rPr lang="en-US" dirty="0"/>
              <a:t>Given a set of integers, find all possible sums</a:t>
            </a:r>
          </a:p>
          <a:p>
            <a:r>
              <a:rPr lang="en-US" dirty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Solving the subset sum problem: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/>
              <a:t> = { 3, 5, 1, 4, 2 },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/>
              <a:t> = 6</a:t>
            </a:r>
          </a:p>
          <a:p>
            <a:r>
              <a:rPr lang="en-US" sz="3000" dirty="0"/>
              <a:t>Start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/>
              <a:t> = { 0 }</a:t>
            </a:r>
          </a:p>
          <a:p>
            <a:r>
              <a:rPr lang="en-US" sz="3000" dirty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0 } </a:t>
            </a:r>
            <a:r>
              <a:rPr lang="bg-BG" sz="2800" dirty="0"/>
              <a:t>∪</a:t>
            </a:r>
            <a:r>
              <a:rPr lang="en-US" sz="2800" dirty="0"/>
              <a:t> { 0+3 } = { 0, 3 }</a:t>
            </a:r>
          </a:p>
          <a:p>
            <a:r>
              <a:rPr lang="en-US" sz="3000" dirty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0, 3 } </a:t>
            </a:r>
            <a:r>
              <a:rPr lang="bg-BG" sz="2800" dirty="0"/>
              <a:t>∪</a:t>
            </a:r>
            <a:r>
              <a:rPr lang="en-US" sz="2800" dirty="0"/>
              <a:t> { 0+5, 3+5 } = { 0, 3, 5, 8 } </a:t>
            </a:r>
          </a:p>
          <a:p>
            <a:r>
              <a:rPr lang="en-US" sz="3000" dirty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/>
              <a:t> = { </a:t>
            </a:r>
            <a:r>
              <a:rPr lang="bg-BG" sz="2800" dirty="0"/>
              <a:t>0, 3, 5, 8</a:t>
            </a:r>
            <a:r>
              <a:rPr lang="en-US" sz="2800" dirty="0"/>
              <a:t> }</a:t>
            </a:r>
            <a:r>
              <a:rPr lang="bg-BG" sz="2800" dirty="0"/>
              <a:t> ∪</a:t>
            </a:r>
            <a:r>
              <a:rPr lang="en-US" sz="2800" dirty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74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Repeats)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36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/>
              <a:t> how it is obtained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instead of set: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sum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is obtained by adding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>
                <a:sym typeface="Wingdings" panose="05000000000000000000" pitchFamily="2" charset="2"/>
              </a:rPr>
              <a:t> to some previously obtained subset sum</a:t>
            </a:r>
          </a:p>
          <a:p>
            <a:pPr lvl="2"/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>
                <a:sym typeface="Wingdings" panose="05000000000000000000" pitchFamily="2" charset="2"/>
              </a:rPr>
              <a:t> gives us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previous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Sum: How to Recover the Subset?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69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50138C-32E8-4A46-8CC7-1B166A4E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DAC02-983F-44CC-B172-EBD5D9FDF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Best Items of a Collection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E943A-4B32-4B98-BD73-3818EB5F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B502A-5D79-4768-A92A-6DF2E4EF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6" y="1160420"/>
            <a:ext cx="2300700" cy="27498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C87A86-952D-4DBD-9324-E23ACF2F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447800"/>
            <a:ext cx="1524000" cy="1524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96875D33-1E86-4C5E-A7C8-012F30288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28423"/>
            <a:ext cx="2924175" cy="2924175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D79397B-FFAC-47E0-96F5-89D13A829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05356"/>
            <a:ext cx="232474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(No Repeats + Subset Recovery)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static IDictionary&lt;int, int&gt; CalcPossibleSums(</a:t>
            </a:r>
            <a:endParaRPr lang="en-US" sz="2200" noProof="1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bg-BG" sz="2200" noProof="1"/>
              <a:t>int[] nums, int targetSum)</a:t>
            </a:r>
            <a:r>
              <a:rPr lang="en-US" sz="2200" noProof="1"/>
              <a:t> </a:t>
            </a:r>
            <a:r>
              <a:rPr lang="bg-BG" sz="22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for (int i = 0; i &lt; nums.Length; i++)</a:t>
            </a:r>
            <a:r>
              <a:rPr lang="en-US" sz="2200" noProof="1"/>
              <a:t> </a:t>
            </a:r>
            <a:r>
              <a:rPr lang="bg-BG" sz="22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/>
              <a:t>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(No Repeats): Subset Recovery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3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0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11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/>
              <a:t>Solving the subset sum problem (</a:t>
            </a:r>
            <a:r>
              <a:rPr lang="en-US" sz="3200" dirty="0">
                <a:hlinkClick r:id="rId2"/>
              </a:rPr>
              <a:t>BFS-based algorithm</a:t>
            </a:r>
            <a:r>
              <a:rPr lang="en-US" sz="3200" dirty="0"/>
              <a:t>):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/>
              <a:t> = { 3, 5, 2 },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/>
                        <a:t>∪</a:t>
                      </a:r>
                      <a:r>
                        <a:rPr lang="en-US" sz="2800" dirty="0"/>
                        <a:t>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/>
                        <a:t>∪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…</a:t>
            </a:r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};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/>
              <a:t>Append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1401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</a:t>
            </a:r>
            <a:r>
              <a:rPr lang="en-US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9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(With Repeats): Recovery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257532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common subsequence (LCS) problem:</a:t>
            </a:r>
          </a:p>
          <a:p>
            <a:pPr lvl="1"/>
            <a:r>
              <a:rPr lang="en-US" dirty="0"/>
              <a:t>Given two sequences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/>
              <a:t>Example:</a:t>
            </a:r>
          </a:p>
          <a:p>
            <a:pPr lvl="1"/>
            <a:r>
              <a:rPr lang="en-US" dirty="0"/>
              <a:t>x = "A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/>
              <a:t>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B"</a:t>
            </a:r>
          </a:p>
          <a:p>
            <a:pPr lvl="1"/>
            <a:r>
              <a:rPr lang="en-US" dirty="0"/>
              <a:t>y 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LCS 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</a:t>
            </a:r>
            <a:r>
              <a:rPr lang="en-US" baseline="-10000" dirty="0"/>
              <a:t>1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/>
              <a:t>, S</a:t>
            </a:r>
            <a:r>
              <a:rPr lang="en-US" baseline="-10000" dirty="0"/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/>
              <a:t>Let C</a:t>
            </a:r>
            <a:r>
              <a:rPr lang="en-US" baseline="-10000" dirty="0"/>
              <a:t>1</a:t>
            </a:r>
            <a:r>
              <a:rPr lang="en-US" dirty="0"/>
              <a:t> = the right-most character of S</a:t>
            </a:r>
            <a:r>
              <a:rPr lang="en-US" baseline="-10000" dirty="0"/>
              <a:t>1</a:t>
            </a:r>
            <a:r>
              <a:rPr lang="en-US" dirty="0"/>
              <a:t> (C</a:t>
            </a:r>
            <a:r>
              <a:rPr lang="en-US" baseline="-10000" dirty="0"/>
              <a:t>1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/>
          </a:p>
          <a:p>
            <a:pPr lvl="1"/>
            <a:r>
              <a:rPr lang="en-US" dirty="0"/>
              <a:t>Let C</a:t>
            </a:r>
            <a:r>
              <a:rPr lang="en-US" baseline="-10000" dirty="0"/>
              <a:t>2</a:t>
            </a:r>
            <a:r>
              <a:rPr lang="en-US" dirty="0"/>
              <a:t> = the right-most character of S</a:t>
            </a:r>
            <a:r>
              <a:rPr lang="en-US" baseline="-10000" dirty="0"/>
              <a:t>2</a:t>
            </a:r>
            <a:r>
              <a:rPr lang="en-US" dirty="0"/>
              <a:t> (C</a:t>
            </a:r>
            <a:r>
              <a:rPr lang="en-US" baseline="-10000" dirty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/>
          </a:p>
          <a:p>
            <a:pPr lvl="1"/>
            <a:r>
              <a:rPr lang="en-US" dirty="0"/>
              <a:t>Let S</a:t>
            </a:r>
            <a:r>
              <a:rPr lang="en-US" baseline="-10000" dirty="0"/>
              <a:t>1</a:t>
            </a:r>
            <a:r>
              <a:rPr lang="en-US" dirty="0"/>
              <a:t>' = S</a:t>
            </a:r>
            <a:r>
              <a:rPr lang="en-US" baseline="-10000" dirty="0"/>
              <a:t>1</a:t>
            </a:r>
            <a:r>
              <a:rPr lang="en-US" dirty="0"/>
              <a:t> with C</a:t>
            </a:r>
            <a:r>
              <a:rPr lang="en-US" baseline="-10000" dirty="0"/>
              <a:t>1</a:t>
            </a:r>
            <a:r>
              <a:rPr lang="en-US" dirty="0"/>
              <a:t> "chopped-off" (S</a:t>
            </a:r>
            <a:r>
              <a:rPr lang="en-US" baseline="-10000" dirty="0"/>
              <a:t>1</a:t>
            </a:r>
            <a:r>
              <a:rPr lang="en-US" dirty="0"/>
              <a:t>'</a:t>
            </a:r>
            <a:r>
              <a:rPr lang="en-US" baseline="-10000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en-US" dirty="0"/>
              <a:t>Let S</a:t>
            </a:r>
            <a:r>
              <a:rPr lang="en-US" baseline="-10000" dirty="0"/>
              <a:t>2</a:t>
            </a:r>
            <a:r>
              <a:rPr lang="en-US" dirty="0"/>
              <a:t>' = S</a:t>
            </a:r>
            <a:r>
              <a:rPr lang="en-US" baseline="-10000" dirty="0"/>
              <a:t>2</a:t>
            </a:r>
            <a:r>
              <a:rPr lang="en-US" dirty="0"/>
              <a:t> with C</a:t>
            </a:r>
            <a:r>
              <a:rPr lang="en-US" baseline="-10000" dirty="0"/>
              <a:t>2</a:t>
            </a:r>
            <a:r>
              <a:rPr lang="en-US" dirty="0"/>
              <a:t> "chopped-off" (S</a:t>
            </a:r>
            <a:r>
              <a:rPr lang="en-US" baseline="-10000" dirty="0"/>
              <a:t>2</a:t>
            </a:r>
            <a:r>
              <a:rPr lang="en-US" dirty="0"/>
              <a:t>'</a:t>
            </a:r>
            <a:r>
              <a:rPr lang="en-US" baseline="-10000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/>
              <a:t>)</a:t>
            </a:r>
          </a:p>
          <a:p>
            <a:r>
              <a:rPr lang="en-US" dirty="0"/>
              <a:t>There are three recursive sub-problems: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1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', S</a:t>
            </a:r>
            <a:r>
              <a:rPr lang="en-US" baseline="-10000" dirty="0"/>
              <a:t>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2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, S</a:t>
            </a:r>
            <a:r>
              <a:rPr lang="en-US" baseline="-10000" dirty="0"/>
              <a:t>2</a:t>
            </a:r>
            <a:r>
              <a:rPr lang="en-US" dirty="0"/>
              <a:t>') </a:t>
            </a:r>
          </a:p>
          <a:p>
            <a:pPr lvl="1"/>
            <a:r>
              <a:rPr lang="en-US" dirty="0"/>
              <a:t>L</a:t>
            </a:r>
            <a:r>
              <a:rPr lang="en-US" baseline="-10000" dirty="0"/>
              <a:t>3</a:t>
            </a:r>
            <a:r>
              <a:rPr lang="en-US" dirty="0"/>
              <a:t> = LCS(S</a:t>
            </a:r>
            <a:r>
              <a:rPr lang="en-US" baseline="-10000" dirty="0"/>
              <a:t>1</a:t>
            </a:r>
            <a:r>
              <a:rPr lang="en-US" dirty="0"/>
              <a:t>', S</a:t>
            </a:r>
            <a:r>
              <a:rPr lang="en-US" baseline="-10000" dirty="0"/>
              <a:t>2</a:t>
            </a:r>
            <a:r>
              <a:rPr lang="en-US" dirty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/>
              <a:t>We have a knapsack of given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/>
              <a:t> (maximum weight)</a:t>
            </a:r>
          </a:p>
          <a:p>
            <a:pPr lvl="1"/>
            <a:r>
              <a:rPr lang="en-US" noProof="1"/>
              <a:t>We want to take maximal priced items</a:t>
            </a:r>
            <a:br>
              <a:rPr lang="en-US" noProof="1"/>
            </a:br>
            <a:r>
              <a:rPr lang="en-US" noProof="1"/>
              <a:t>within the knapsack capacity</a:t>
            </a:r>
          </a:p>
          <a:p>
            <a:r>
              <a:rPr lang="en-US" noProof="1"/>
              <a:t>Take a subset of the items, so that:</a:t>
            </a:r>
          </a:p>
          <a:p>
            <a:pPr lvl="1"/>
            <a:r>
              <a:rPr lang="en-US" noProof="1"/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/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/>
              <a:t>≤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/>
              <a:t> be the longest common subsequence of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dirty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</a:t>
            </a:r>
            <a:r>
              <a:rPr lang="en-US" sz="2600" dirty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y-1]+1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NOT_CALCULATED)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lcsFirstMinusOne,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secondStr[y])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the LCS Table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string PrintLCS(int x, int y)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y]))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string.Join("", lcsLetters);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Common Subsequence (LCS)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DP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Solve a problem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solving overlapping subproblems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Memoization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</a:t>
            </a:r>
            <a:r>
              <a:rPr lang="en-US" sz="3000" dirty="0">
                <a:sym typeface="Wingdings" panose="05000000000000000000" pitchFamily="2" charset="2"/>
              </a:rPr>
              <a:t> subproblem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solutions</a:t>
            </a:r>
            <a:r>
              <a:rPr lang="en-US" sz="3000" dirty="0">
                <a:sym typeface="Wingdings" panose="05000000000000000000" pitchFamily="2" charset="2"/>
              </a:rPr>
              <a:t> for later use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Substructure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Subproblems</a:t>
            </a:r>
            <a:r>
              <a:rPr lang="en-US" sz="2800" dirty="0">
                <a:sym typeface="Wingdings" panose="05000000000000000000" pitchFamily="2" charset="2"/>
              </a:rPr>
              <a:t> should have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solutions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Combine optimal solutions for subproblems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Get optimal solution for original problem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Top down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Recursive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Bottom up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Iterative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598486"/>
            <a:ext cx="2300700" cy="27498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37" y="1711933"/>
            <a:ext cx="1324183" cy="1324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2" y="2895600"/>
            <a:ext cx="1850815" cy="18508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029200"/>
            <a:ext cx="1771235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3122612" y="1828800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3 </a:t>
            </a:r>
          </a:p>
          <a:p>
            <a:r>
              <a:rPr lang="en-US" sz="2800" dirty="0"/>
              <a:t>Weight: 2</a:t>
            </a:r>
            <a:endParaRPr lang="bg-BG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3122612" y="3460586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1 </a:t>
            </a:r>
          </a:p>
          <a:p>
            <a:r>
              <a:rPr lang="en-US" sz="2800" dirty="0"/>
              <a:t>Weight: 2</a:t>
            </a:r>
            <a:endParaRPr lang="bg-BG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122612" y="5092372"/>
            <a:ext cx="1585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Value: 3</a:t>
            </a:r>
          </a:p>
          <a:p>
            <a:r>
              <a:rPr lang="en-US" sz="2800" dirty="0"/>
              <a:t>Weight: 1</a:t>
            </a:r>
            <a:endParaRPr lang="bg-BG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685212" y="3711796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/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73485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 –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D82A0-9AB1-4358-BCA7-F6101C3D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8" y="1380205"/>
            <a:ext cx="914400" cy="1092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E2EF-7660-45DD-924D-91D1305AF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600200"/>
            <a:ext cx="891107" cy="891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0C8C-C42C-4B52-BEE4-2117F6305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31" y="1528070"/>
            <a:ext cx="797180" cy="797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DDFE-F411-419C-8C88-B386ADA0B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9" y="1711032"/>
            <a:ext cx="892327" cy="61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25132-6635-469D-A428-0078507F8926}"/>
              </a:ext>
            </a:extLst>
          </p:cNvPr>
          <p:cNvSpPr txBox="1"/>
          <p:nvPr/>
        </p:nvSpPr>
        <p:spPr>
          <a:xfrm>
            <a:off x="611614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5D0E4-200B-49E9-9AE8-A4F7AF07328A}"/>
              </a:ext>
            </a:extLst>
          </p:cNvPr>
          <p:cNvSpPr txBox="1"/>
          <p:nvPr/>
        </p:nvSpPr>
        <p:spPr>
          <a:xfrm>
            <a:off x="1998172" y="2325250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 </a:t>
            </a:r>
          </a:p>
          <a:p>
            <a:r>
              <a:rPr lang="en-US" sz="2000" dirty="0"/>
              <a:t>Weight: 2</a:t>
            </a:r>
            <a:endParaRPr lang="bg-BG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80290-21F2-408C-A5A9-AF87F19F748C}"/>
              </a:ext>
            </a:extLst>
          </p:cNvPr>
          <p:cNvSpPr txBox="1"/>
          <p:nvPr/>
        </p:nvSpPr>
        <p:spPr>
          <a:xfrm>
            <a:off x="3380978" y="233014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3</a:t>
            </a:r>
          </a:p>
          <a:p>
            <a:r>
              <a:rPr lang="en-US" sz="2000" dirty="0"/>
              <a:t>Weight: 1</a:t>
            </a:r>
            <a:endParaRPr lang="bg-BG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2360C-5FDF-4DF6-8000-8284667EC08E}"/>
              </a:ext>
            </a:extLst>
          </p:cNvPr>
          <p:cNvSpPr txBox="1"/>
          <p:nvPr/>
        </p:nvSpPr>
        <p:spPr>
          <a:xfrm>
            <a:off x="8756700" y="1665049"/>
            <a:ext cx="249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Capacity: 4</a:t>
            </a:r>
            <a:endParaRPr lang="bg-BG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62C3EF-7360-4454-8077-117322C0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79320"/>
              </p:ext>
            </p:extLst>
          </p:nvPr>
        </p:nvGraphicFramePr>
        <p:xfrm>
          <a:off x="6475412" y="2702197"/>
          <a:ext cx="4819808" cy="354389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876407">
                  <a:extLst>
                    <a:ext uri="{9D8B030D-6E8A-4147-A177-3AD203B41FA5}">
                      <a16:colId xmlns:a16="http://schemas.microsoft.com/office/drawing/2014/main" val="417436247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133167391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877570832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1311986869"/>
                    </a:ext>
                  </a:extLst>
                </a:gridCol>
                <a:gridCol w="561308">
                  <a:extLst>
                    <a:ext uri="{9D8B030D-6E8A-4147-A177-3AD203B41FA5}">
                      <a16:colId xmlns:a16="http://schemas.microsoft.com/office/drawing/2014/main" val="3312278068"/>
                    </a:ext>
                  </a:extLst>
                </a:gridCol>
                <a:gridCol w="698169">
                  <a:extLst>
                    <a:ext uri="{9D8B030D-6E8A-4147-A177-3AD203B41FA5}">
                      <a16:colId xmlns:a16="http://schemas.microsoft.com/office/drawing/2014/main" val="3127250202"/>
                    </a:ext>
                  </a:extLst>
                </a:gridCol>
              </a:tblGrid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0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1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2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3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700" dirty="0"/>
                        <a:t>4</a:t>
                      </a:r>
                      <a:endParaRPr lang="bg-BG" sz="3700" dirty="0"/>
                    </a:p>
                  </a:txBody>
                  <a:tcPr marL="141068" marR="141068" marT="70533" marB="70533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14106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r>
                        <a:rPr lang="en-US" sz="3100" dirty="0"/>
                        <a:t>No Items</a:t>
                      </a:r>
                      <a:endParaRPr lang="bg-BG" sz="31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066849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860793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975207"/>
                  </a:ext>
                </a:extLst>
              </a:tr>
              <a:tr h="708779">
                <a:tc>
                  <a:txBody>
                    <a:bodyPr/>
                    <a:lstStyle/>
                    <a:p>
                      <a:endParaRPr lang="bg-BG" sz="3700" dirty="0"/>
                    </a:p>
                  </a:txBody>
                  <a:tcPr marL="141068" marR="141068" marT="70533" marB="70533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0</a:t>
                      </a:r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bg-BG" sz="2800" dirty="0"/>
                    </a:p>
                  </a:txBody>
                  <a:tcPr marL="141068" marR="141068" marT="70533" marB="70533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4895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01EEAB-D202-42BA-B8E2-F873A4EF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048658"/>
            <a:ext cx="794276" cy="79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60ADF-DCE4-4C21-A3FA-056A1783B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8" y="4842933"/>
            <a:ext cx="701579" cy="70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954F-C602-4125-B73A-AF733BC7C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86" y="5588193"/>
            <a:ext cx="892327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7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4024</Words>
  <Application>Microsoft Office PowerPoint</Application>
  <PresentationFormat>Custom</PresentationFormat>
  <Paragraphs>1012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Have a Question?</vt:lpstr>
      <vt:lpstr>0/1 Knapsack Problem</vt:lpstr>
      <vt:lpstr>The "Knapsack" Problem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Example</vt:lpstr>
      <vt:lpstr>The "Knapsack" Problem – Variants</vt:lpstr>
      <vt:lpstr>0/1 Knapsack – Iterative Implementation</vt:lpstr>
      <vt:lpstr>Knapsack – Iterative Implementation (2)</vt:lpstr>
      <vt:lpstr>Knapsack – Iterative Implementation (3)</vt:lpstr>
      <vt:lpstr>The 0/1 Knapsack Problem</vt:lpstr>
      <vt:lpstr>Subset Sum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Summary</vt:lpstr>
      <vt:lpstr>Dynamic Programming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2017-07-19T15:02:58Z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